
<file path=[Content_Types].xml><?xml version="1.0" encoding="utf-8"?>
<Types xmlns="http://schemas.openxmlformats.org/package/2006/content-types">
  <Default Extension="png" ContentType="image/png"/>
  <Default Extension="mp3" ContentType="audio/m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Playfair Display" panose="020B0604020202020204" charset="0"/>
      <p:regular r:id="rId18"/>
      <p:bold r:id="rId19"/>
      <p:italic r:id="rId20"/>
      <p:boldItalic r:id="rId21"/>
    </p:embeddedFont>
    <p:embeddedFont>
      <p:font typeface="Comfortaa" panose="020B0604020202020204" charset="0"/>
      <p:regular r:id="rId22"/>
      <p:bold r:id="rId23"/>
    </p:embeddedFont>
    <p:embeddedFont>
      <p:font typeface="Montserrat" panose="00000500000000000000" pitchFamily="2" charset="0"/>
      <p:regular r:id="rId24"/>
      <p:bold r:id="rId25"/>
      <p:italic r:id="rId26"/>
      <p:boldItalic r:id="rId27"/>
    </p:embeddedFont>
    <p:embeddedFont>
      <p:font typeface="Oswald" panose="020B0604020202020204" charset="0"/>
      <p:regular r:id="rId28"/>
      <p:bold r:id="rId29"/>
    </p:embeddedFont>
    <p:embeddedFont>
      <p:font typeface="Amatic SC" panose="020B0604020202020204" charset="-79"/>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FA7014-EAC3-4717-A280-236BFD7D2209}">
  <a:tblStyle styleId="{88FA7014-EAC3-4717-A280-236BFD7D22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0bb902c7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0bb902c7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0bb902c7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0bb902c7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0bb902c7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0bb902c7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0bb902c7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0bb902c7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e0c396ea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e0c396ea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e0c3f206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e0c3f20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0bb902c7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e0bb902c7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0bb902c7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0bb902c7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0bb902c7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0bb902c7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0bb902c7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0bb902c7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bb902c7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0bb902c7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0bb902c7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0bb902c7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0bb902c7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0bb902c7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0bb902c7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0bb902c7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5/6R</a:t>
            </a:r>
            <a:endParaRPr dirty="0"/>
          </a:p>
        </p:txBody>
      </p:sp>
      <p:sp>
        <p:nvSpPr>
          <p:cNvPr id="59" name="Google Shape;59;p13"/>
          <p:cNvSpPr txBox="1">
            <a:spLocks noGrp="1"/>
          </p:cNvSpPr>
          <p:nvPr>
            <p:ph type="subTitle" idx="1"/>
          </p:nvPr>
        </p:nvSpPr>
        <p:spPr>
          <a:xfrm>
            <a:off x="344250" y="3550650"/>
            <a:ext cx="6322200" cy="1075500"/>
          </a:xfrm>
          <a:prstGeom prst="rect">
            <a:avLst/>
          </a:prstGeom>
        </p:spPr>
        <p:txBody>
          <a:bodyPr spcFirstLastPara="1" wrap="square" lIns="91425" tIns="91425" rIns="91425" bIns="91425" anchor="ctr" anchorCtr="0">
            <a:normAutofit fontScale="62500" lnSpcReduction="10000"/>
          </a:bodyPr>
          <a:lstStyle/>
          <a:p>
            <a:pPr marL="0" lvl="0" indent="0" algn="ctr" rtl="0">
              <a:spcBef>
                <a:spcPts val="0"/>
              </a:spcBef>
              <a:spcAft>
                <a:spcPts val="0"/>
              </a:spcAft>
              <a:buClr>
                <a:schemeClr val="dk2"/>
              </a:buClr>
              <a:buSzPts val="523"/>
              <a:buFont typeface="Arial"/>
              <a:buNone/>
            </a:pPr>
            <a:r>
              <a:rPr lang="en" sz="6800">
                <a:latin typeface="Playfair Display"/>
                <a:ea typeface="Playfair Display"/>
                <a:cs typeface="Playfair Display"/>
                <a:sym typeface="Playfair Display"/>
              </a:rPr>
              <a:t>Space Exploration Term 2</a:t>
            </a:r>
            <a:endParaRPr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38"/>
    </mc:Choice>
    <mc:Fallback>
      <p:transition spd="slow" advTm="4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Victoria</a:t>
            </a:r>
            <a:endParaRPr dirty="0"/>
          </a:p>
        </p:txBody>
      </p:sp>
      <p:sp>
        <p:nvSpPr>
          <p:cNvPr id="124" name="Google Shape;124;p2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Phases of the Earth’s Moon</a:t>
            </a:r>
            <a:endParaRPr sz="2400" dirty="0"/>
          </a:p>
          <a:p>
            <a:pPr marL="457200" lvl="0" indent="-355600" algn="l" rtl="0">
              <a:spcBef>
                <a:spcPts val="1200"/>
              </a:spcBef>
              <a:spcAft>
                <a:spcPts val="0"/>
              </a:spcAft>
              <a:buSzPts val="2000"/>
              <a:buFont typeface="Comfortaa"/>
              <a:buChar char="●"/>
            </a:pPr>
            <a:r>
              <a:rPr lang="en" sz="2000" i="1" u="sng">
                <a:highlight>
                  <a:srgbClr val="B4A7D6"/>
                </a:highlight>
                <a:latin typeface="Comfortaa"/>
                <a:ea typeface="Comfortaa"/>
                <a:cs typeface="Comfortaa"/>
                <a:sym typeface="Comfortaa"/>
              </a:rPr>
              <a:t>What are the phases of the moon?</a:t>
            </a:r>
            <a:endParaRPr sz="2000" i="1" u="sng" dirty="0">
              <a:highlight>
                <a:srgbClr val="B4A7D6"/>
              </a:highlight>
              <a:latin typeface="Comfortaa"/>
              <a:ea typeface="Comfortaa"/>
              <a:cs typeface="Comfortaa"/>
              <a:sym typeface="Comfortaa"/>
            </a:endParaRPr>
          </a:p>
          <a:p>
            <a:pPr marL="457200" lvl="0" indent="0" algn="l" rtl="0">
              <a:spcBef>
                <a:spcPts val="0"/>
              </a:spcBef>
              <a:spcAft>
                <a:spcPts val="0"/>
              </a:spcAft>
              <a:buClr>
                <a:schemeClr val="dk2"/>
              </a:buClr>
              <a:buSzPts val="1100"/>
              <a:buFont typeface="Arial"/>
              <a:buNone/>
            </a:pPr>
            <a:r>
              <a:rPr lang="en" sz="2000">
                <a:latin typeface="Comfortaa"/>
                <a:ea typeface="Comfortaa"/>
                <a:cs typeface="Comfortaa"/>
                <a:sym typeface="Comfortaa"/>
              </a:rPr>
              <a:t>There are eight phases of the moon such as; the new moon, waxing crescent, the first quarter, waxing gibbous, the full moon, the waning crescent , the waning gibbous, the third quarter.</a:t>
            </a:r>
            <a:endParaRPr sz="2100" dirty="0"/>
          </a:p>
        </p:txBody>
      </p:sp>
      <p:pic>
        <p:nvPicPr>
          <p:cNvPr id="2" name="Phases of the moon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31125" y="8159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Sophia and Olivia</a:t>
            </a:r>
            <a:endParaRPr dirty="0"/>
          </a:p>
        </p:txBody>
      </p:sp>
      <p:sp>
        <p:nvSpPr>
          <p:cNvPr id="131" name="Google Shape;131;p2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
              <a:t>Phases of the Earth’s Moon</a:t>
            </a:r>
            <a:endParaRPr dirty="0"/>
          </a:p>
          <a:p>
            <a:pPr marL="0" lvl="0" indent="0" algn="l" rtl="0">
              <a:spcBef>
                <a:spcPts val="1200"/>
              </a:spcBef>
              <a:spcAft>
                <a:spcPts val="0"/>
              </a:spcAft>
              <a:buClr>
                <a:schemeClr val="dk2"/>
              </a:buClr>
              <a:buSzPts val="1100"/>
              <a:buFont typeface="Arial"/>
              <a:buNone/>
            </a:pPr>
            <a:endParaRPr dirty="0"/>
          </a:p>
          <a:p>
            <a:pPr marL="0" lvl="0" indent="0" algn="l" rtl="0">
              <a:spcBef>
                <a:spcPts val="1200"/>
              </a:spcBef>
              <a:spcAft>
                <a:spcPts val="1200"/>
              </a:spcAft>
              <a:buNone/>
            </a:pPr>
            <a:endParaRPr dirty="0"/>
          </a:p>
        </p:txBody>
      </p:sp>
      <p:pic>
        <p:nvPicPr>
          <p:cNvPr id="132" name="Google Shape;132;p23"/>
          <p:cNvPicPr preferRelativeResize="0"/>
          <p:nvPr/>
        </p:nvPicPr>
        <p:blipFill>
          <a:blip r:embed="rId5">
            <a:alphaModFix/>
          </a:blip>
          <a:stretch>
            <a:fillRect/>
          </a:stretch>
        </p:blipFill>
        <p:spPr>
          <a:xfrm>
            <a:off x="627050" y="2105025"/>
            <a:ext cx="1888925" cy="1051800"/>
          </a:xfrm>
          <a:prstGeom prst="rect">
            <a:avLst/>
          </a:prstGeom>
          <a:noFill/>
          <a:ln>
            <a:noFill/>
          </a:ln>
        </p:spPr>
      </p:pic>
      <p:sp>
        <p:nvSpPr>
          <p:cNvPr id="133" name="Google Shape;133;p23"/>
          <p:cNvSpPr txBox="1"/>
          <p:nvPr/>
        </p:nvSpPr>
        <p:spPr>
          <a:xfrm>
            <a:off x="627050" y="2193725"/>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dirty="0">
              <a:latin typeface="Comfortaa"/>
              <a:ea typeface="Comfortaa"/>
              <a:cs typeface="Comfortaa"/>
              <a:sym typeface="Comfortaa"/>
            </a:endParaRPr>
          </a:p>
          <a:p>
            <a:pPr marL="0" lvl="0" indent="0" algn="ctr" rtl="0">
              <a:lnSpc>
                <a:spcPct val="115000"/>
              </a:lnSpc>
              <a:spcBef>
                <a:spcPts val="0"/>
              </a:spcBef>
              <a:spcAft>
                <a:spcPts val="0"/>
              </a:spcAft>
              <a:buNone/>
            </a:pPr>
            <a:r>
              <a:rPr lang="en" sz="1200">
                <a:latin typeface="Comfortaa"/>
                <a:ea typeface="Comfortaa"/>
                <a:cs typeface="Comfortaa"/>
                <a:sym typeface="Comfortaa"/>
              </a:rPr>
              <a:t> New moon</a:t>
            </a:r>
            <a:endParaRPr sz="1200" dirty="0">
              <a:latin typeface="Comfortaa"/>
              <a:ea typeface="Comfortaa"/>
              <a:cs typeface="Comfortaa"/>
              <a:sym typeface="Comfortaa"/>
            </a:endParaRPr>
          </a:p>
          <a:p>
            <a:pPr marL="0" lvl="0" indent="0" algn="l" rtl="0">
              <a:spcBef>
                <a:spcPts val="0"/>
              </a:spcBef>
              <a:spcAft>
                <a:spcPts val="0"/>
              </a:spcAft>
              <a:buNone/>
            </a:pPr>
            <a:r>
              <a:rPr lang="en" sz="1200">
                <a:latin typeface="Comfortaa"/>
                <a:ea typeface="Comfortaa"/>
                <a:cs typeface="Comfortaa"/>
                <a:sym typeface="Comfortaa"/>
              </a:rPr>
              <a:t>A new moon can happen when the sun is directly in line with the moon. During the new  moon it is pitch black which makes that cool effect.</a:t>
            </a:r>
            <a:endParaRPr dirty="0"/>
          </a:p>
        </p:txBody>
      </p:sp>
      <p:pic>
        <p:nvPicPr>
          <p:cNvPr id="134" name="Google Shape;134;p23"/>
          <p:cNvPicPr preferRelativeResize="0"/>
          <p:nvPr/>
        </p:nvPicPr>
        <p:blipFill>
          <a:blip r:embed="rId6">
            <a:alphaModFix/>
          </a:blip>
          <a:stretch>
            <a:fillRect/>
          </a:stretch>
        </p:blipFill>
        <p:spPr>
          <a:xfrm>
            <a:off x="5318419" y="1895249"/>
            <a:ext cx="2498727" cy="1444724"/>
          </a:xfrm>
          <a:prstGeom prst="rect">
            <a:avLst/>
          </a:prstGeom>
          <a:noFill/>
          <a:ln>
            <a:noFill/>
          </a:ln>
        </p:spPr>
      </p:pic>
      <p:sp>
        <p:nvSpPr>
          <p:cNvPr id="135" name="Google Shape;135;p23"/>
          <p:cNvSpPr txBox="1"/>
          <p:nvPr/>
        </p:nvSpPr>
        <p:spPr>
          <a:xfrm>
            <a:off x="5318419" y="2111599"/>
            <a:ext cx="3199200" cy="2774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dirty="0">
              <a:latin typeface="Comfortaa"/>
              <a:ea typeface="Comfortaa"/>
              <a:cs typeface="Comfortaa"/>
              <a:sym typeface="Comfortaa"/>
            </a:endParaRPr>
          </a:p>
          <a:p>
            <a:pPr marL="0" lvl="0" indent="0" algn="ctr" rtl="0">
              <a:lnSpc>
                <a:spcPct val="115000"/>
              </a:lnSpc>
              <a:spcBef>
                <a:spcPts val="0"/>
              </a:spcBef>
              <a:spcAft>
                <a:spcPts val="0"/>
              </a:spcAft>
              <a:buNone/>
            </a:pPr>
            <a:endParaRPr lang="en" sz="1200" dirty="0" smtClean="0">
              <a:latin typeface="Comfortaa"/>
              <a:ea typeface="Comfortaa"/>
              <a:cs typeface="Comfortaa"/>
              <a:sym typeface="Comfortaa"/>
            </a:endParaRPr>
          </a:p>
          <a:p>
            <a:pPr marL="0" lvl="0" indent="0" algn="ctr" rtl="0">
              <a:lnSpc>
                <a:spcPct val="115000"/>
              </a:lnSpc>
              <a:spcBef>
                <a:spcPts val="0"/>
              </a:spcBef>
              <a:spcAft>
                <a:spcPts val="0"/>
              </a:spcAft>
              <a:buNone/>
            </a:pPr>
            <a:endParaRPr lang="en" sz="1200" dirty="0">
              <a:latin typeface="Comfortaa"/>
              <a:ea typeface="Comfortaa"/>
              <a:cs typeface="Comfortaa"/>
              <a:sym typeface="Comfortaa"/>
            </a:endParaRPr>
          </a:p>
          <a:p>
            <a:pPr marL="0" lvl="0" indent="0" algn="ctr" rtl="0">
              <a:lnSpc>
                <a:spcPct val="115000"/>
              </a:lnSpc>
              <a:spcBef>
                <a:spcPts val="0"/>
              </a:spcBef>
              <a:spcAft>
                <a:spcPts val="0"/>
              </a:spcAft>
              <a:buNone/>
            </a:pPr>
            <a:r>
              <a:rPr lang="en" sz="1200" dirty="0" smtClean="0">
                <a:latin typeface="Comfortaa"/>
                <a:ea typeface="Comfortaa"/>
                <a:cs typeface="Comfortaa"/>
                <a:sym typeface="Comfortaa"/>
              </a:rPr>
              <a:t>Waxing </a:t>
            </a:r>
            <a:r>
              <a:rPr lang="en" sz="1200" dirty="0">
                <a:latin typeface="Comfortaa"/>
                <a:ea typeface="Comfortaa"/>
                <a:cs typeface="Comfortaa"/>
                <a:sym typeface="Comfortaa"/>
              </a:rPr>
              <a:t>crescent</a:t>
            </a:r>
            <a:endParaRPr sz="1200" dirty="0">
              <a:latin typeface="Comfortaa"/>
              <a:ea typeface="Comfortaa"/>
              <a:cs typeface="Comfortaa"/>
              <a:sym typeface="Comfortaa"/>
            </a:endParaRPr>
          </a:p>
          <a:p>
            <a:pPr marL="0" lvl="0" indent="0" algn="l" rtl="0">
              <a:spcBef>
                <a:spcPts val="0"/>
              </a:spcBef>
              <a:spcAft>
                <a:spcPts val="0"/>
              </a:spcAft>
              <a:buNone/>
            </a:pPr>
            <a:r>
              <a:rPr lang="en" sz="1200" dirty="0">
                <a:latin typeface="Comfortaa"/>
                <a:ea typeface="Comfortaa"/>
                <a:cs typeface="Comfortaa"/>
                <a:sym typeface="Comfortaa"/>
              </a:rPr>
              <a:t>The waxing crescent </a:t>
            </a:r>
            <a:r>
              <a:rPr lang="en" sz="1200" dirty="0" smtClean="0">
                <a:latin typeface="Comfortaa"/>
                <a:ea typeface="Comfortaa"/>
                <a:cs typeface="Comfortaa"/>
                <a:sym typeface="Comfortaa"/>
              </a:rPr>
              <a:t>is when the moon is in it’s second cycle and getting bigger.</a:t>
            </a:r>
            <a:endParaRPr dirty="0"/>
          </a:p>
        </p:txBody>
      </p:sp>
      <p:pic>
        <p:nvPicPr>
          <p:cNvPr id="3" name="New mo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13219" y="54208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Ashton</a:t>
            </a:r>
            <a:endParaRPr dirty="0"/>
          </a:p>
        </p:txBody>
      </p:sp>
      <p:sp>
        <p:nvSpPr>
          <p:cNvPr id="142" name="Google Shape;142;p24"/>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ctr" rtl="0">
              <a:spcBef>
                <a:spcPts val="1200"/>
              </a:spcBef>
              <a:spcAft>
                <a:spcPts val="0"/>
              </a:spcAft>
              <a:buClr>
                <a:schemeClr val="dk2"/>
              </a:buClr>
              <a:buSzPct val="25014"/>
              <a:buFont typeface="Arial"/>
              <a:buNone/>
            </a:pPr>
            <a:r>
              <a:rPr lang="en" sz="4397" dirty="0">
                <a:latin typeface="Comfortaa"/>
                <a:ea typeface="Comfortaa"/>
                <a:cs typeface="Comfortaa"/>
                <a:sym typeface="Comfortaa"/>
              </a:rPr>
              <a:t>First quarter moon</a:t>
            </a:r>
            <a:endParaRPr sz="4397" dirty="0">
              <a:latin typeface="Comfortaa"/>
              <a:ea typeface="Comfortaa"/>
              <a:cs typeface="Comfortaa"/>
              <a:sym typeface="Comfortaa"/>
            </a:endParaRPr>
          </a:p>
          <a:p>
            <a:pPr marL="0" lvl="0" indent="0" algn="ctr" rtl="0">
              <a:spcBef>
                <a:spcPts val="0"/>
              </a:spcBef>
              <a:spcAft>
                <a:spcPts val="0"/>
              </a:spcAft>
              <a:buClr>
                <a:schemeClr val="dk2"/>
              </a:buClr>
              <a:buSzPct val="25014"/>
              <a:buFont typeface="Arial"/>
              <a:buNone/>
            </a:pPr>
            <a:r>
              <a:rPr lang="en" sz="4397" dirty="0">
                <a:latin typeface="Comfortaa"/>
                <a:ea typeface="Comfortaa"/>
                <a:cs typeface="Comfortaa"/>
                <a:sym typeface="Comfortaa"/>
              </a:rPr>
              <a:t>The first quarter means the moon is in the first quarter of it’s cycle.</a:t>
            </a:r>
            <a:endParaRPr sz="4397" dirty="0">
              <a:latin typeface="Comfortaa"/>
              <a:ea typeface="Comfortaa"/>
              <a:cs typeface="Comfortaa"/>
              <a:sym typeface="Comfortaa"/>
            </a:endParaRPr>
          </a:p>
          <a:p>
            <a:pPr marL="0" lvl="0" indent="0" algn="ctr" rtl="0">
              <a:spcBef>
                <a:spcPts val="0"/>
              </a:spcBef>
              <a:spcAft>
                <a:spcPts val="0"/>
              </a:spcAft>
              <a:buClr>
                <a:schemeClr val="dk2"/>
              </a:buClr>
              <a:buSzPct val="25014"/>
              <a:buFont typeface="Arial"/>
              <a:buNone/>
            </a:pPr>
            <a:r>
              <a:rPr lang="en" sz="4397" dirty="0">
                <a:latin typeface="Comfortaa"/>
                <a:ea typeface="Comfortaa"/>
                <a:cs typeface="Comfortaa"/>
                <a:sym typeface="Comfortaa"/>
              </a:rPr>
              <a:t>Some  people call the first quarter moon a half moon.</a:t>
            </a:r>
            <a:endParaRPr sz="4597" dirty="0"/>
          </a:p>
          <a:p>
            <a:pPr marL="0" lvl="0" indent="0" algn="l" rtl="0">
              <a:spcBef>
                <a:spcPts val="0"/>
              </a:spcBef>
              <a:spcAft>
                <a:spcPts val="0"/>
              </a:spcAft>
              <a:buNone/>
            </a:pPr>
            <a:endParaRPr dirty="0"/>
          </a:p>
          <a:p>
            <a:pPr marL="0" lvl="0" indent="0" algn="l" rtl="0">
              <a:spcBef>
                <a:spcPts val="1200"/>
              </a:spcBef>
              <a:spcAft>
                <a:spcPts val="1200"/>
              </a:spcAft>
              <a:buNone/>
            </a:pPr>
            <a:endParaRPr dirty="0"/>
          </a:p>
        </p:txBody>
      </p:sp>
      <p:sp>
        <p:nvSpPr>
          <p:cNvPr id="143" name="Google Shape;143;p24"/>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b="1" dirty="0"/>
          </a:p>
          <a:p>
            <a:pPr marL="0" lvl="0" indent="0" algn="l" rtl="0">
              <a:spcBef>
                <a:spcPts val="1200"/>
              </a:spcBef>
              <a:spcAft>
                <a:spcPts val="0"/>
              </a:spcAft>
              <a:buNone/>
            </a:pPr>
            <a:endParaRPr b="1" dirty="0"/>
          </a:p>
          <a:p>
            <a:pPr marL="0" lvl="0" indent="0" algn="l" rtl="0">
              <a:spcBef>
                <a:spcPts val="1200"/>
              </a:spcBef>
              <a:spcAft>
                <a:spcPts val="0"/>
              </a:spcAft>
              <a:buNone/>
            </a:pPr>
            <a:endParaRPr b="1" dirty="0"/>
          </a:p>
          <a:p>
            <a:pPr marL="0" lvl="0" indent="0" algn="l" rtl="0">
              <a:spcBef>
                <a:spcPts val="1200"/>
              </a:spcBef>
              <a:spcAft>
                <a:spcPts val="0"/>
              </a:spcAft>
              <a:buNone/>
            </a:pPr>
            <a:endParaRPr b="1" dirty="0"/>
          </a:p>
          <a:p>
            <a:pPr marL="0" lvl="0" indent="0" algn="ctr" rtl="0">
              <a:spcBef>
                <a:spcPts val="1200"/>
              </a:spcBef>
              <a:spcAft>
                <a:spcPts val="0"/>
              </a:spcAft>
              <a:buClr>
                <a:schemeClr val="dk2"/>
              </a:buClr>
              <a:buSzPts val="1100"/>
              <a:buFont typeface="Arial"/>
              <a:buNone/>
            </a:pPr>
            <a:r>
              <a:rPr lang="en" sz="1600">
                <a:latin typeface="Comfortaa"/>
                <a:ea typeface="Comfortaa"/>
                <a:cs typeface="Comfortaa"/>
                <a:sym typeface="Comfortaa"/>
              </a:rPr>
              <a:t>Waxing gibbous </a:t>
            </a:r>
            <a:endParaRPr sz="16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600">
                <a:latin typeface="Comfortaa"/>
                <a:ea typeface="Comfortaa"/>
                <a:cs typeface="Comfortaa"/>
                <a:sym typeface="Comfortaa"/>
              </a:rPr>
              <a:t>The waxing gibbous is when the moon is nearly a full moon and is nearly half way through it’s cycle.</a:t>
            </a:r>
            <a:endParaRPr sz="1800" b="1" dirty="0"/>
          </a:p>
        </p:txBody>
      </p:sp>
      <p:pic>
        <p:nvPicPr>
          <p:cNvPr id="144" name="Google Shape;144;p24"/>
          <p:cNvPicPr preferRelativeResize="0"/>
          <p:nvPr/>
        </p:nvPicPr>
        <p:blipFill>
          <a:blip r:embed="rId5">
            <a:alphaModFix/>
          </a:blip>
          <a:stretch>
            <a:fillRect/>
          </a:stretch>
        </p:blipFill>
        <p:spPr>
          <a:xfrm>
            <a:off x="1482225" y="1234050"/>
            <a:ext cx="1244750" cy="1244750"/>
          </a:xfrm>
          <a:prstGeom prst="rect">
            <a:avLst/>
          </a:prstGeom>
          <a:noFill/>
          <a:ln>
            <a:noFill/>
          </a:ln>
        </p:spPr>
      </p:pic>
      <p:pic>
        <p:nvPicPr>
          <p:cNvPr id="145" name="Google Shape;145;p24"/>
          <p:cNvPicPr preferRelativeResize="0"/>
          <p:nvPr/>
        </p:nvPicPr>
        <p:blipFill>
          <a:blip r:embed="rId6">
            <a:alphaModFix/>
          </a:blip>
          <a:stretch>
            <a:fillRect/>
          </a:stretch>
        </p:blipFill>
        <p:spPr>
          <a:xfrm>
            <a:off x="5403600" y="1324775"/>
            <a:ext cx="1946025" cy="1089775"/>
          </a:xfrm>
          <a:prstGeom prst="rect">
            <a:avLst/>
          </a:prstGeom>
          <a:noFill/>
          <a:ln>
            <a:noFill/>
          </a:ln>
        </p:spPr>
      </p:pic>
      <p:pic>
        <p:nvPicPr>
          <p:cNvPr id="3" name="First qua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099034" y="4081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6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Brayden</a:t>
            </a:r>
            <a:endParaRPr dirty="0"/>
          </a:p>
        </p:txBody>
      </p:sp>
      <p:sp>
        <p:nvSpPr>
          <p:cNvPr id="152" name="Google Shape;152;p2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500">
                <a:latin typeface="Comfortaa"/>
                <a:ea typeface="Comfortaa"/>
                <a:cs typeface="Comfortaa"/>
                <a:sym typeface="Comfortaa"/>
              </a:rPr>
              <a:t>The Full Moon </a:t>
            </a:r>
            <a:endParaRPr sz="15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500">
                <a:latin typeface="Comfortaa"/>
                <a:ea typeface="Comfortaa"/>
                <a:cs typeface="Comfortaa"/>
                <a:sym typeface="Comfortaa"/>
              </a:rPr>
              <a:t>The full moon is the largest you will ever see the moon. When the moon is full it is also the brightest it can be.</a:t>
            </a:r>
            <a:endParaRPr sz="1700" dirty="0"/>
          </a:p>
        </p:txBody>
      </p:sp>
      <p:sp>
        <p:nvSpPr>
          <p:cNvPr id="153" name="Google Shape;153;p2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600">
                <a:latin typeface="Comfortaa"/>
                <a:ea typeface="Comfortaa"/>
                <a:cs typeface="Comfortaa"/>
                <a:sym typeface="Comfortaa"/>
              </a:rPr>
              <a:t>The Waning gibbous </a:t>
            </a:r>
            <a:endParaRPr sz="16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600">
                <a:latin typeface="Comfortaa"/>
                <a:ea typeface="Comfortaa"/>
                <a:cs typeface="Comfortaa"/>
                <a:sym typeface="Comfortaa"/>
              </a:rPr>
              <a:t>The word waning means getting smaller so obviously the moon is getting smaller.</a:t>
            </a:r>
            <a:endParaRPr sz="1800" dirty="0"/>
          </a:p>
        </p:txBody>
      </p:sp>
      <p:pic>
        <p:nvPicPr>
          <p:cNvPr id="154" name="Google Shape;154;p25"/>
          <p:cNvPicPr preferRelativeResize="0"/>
          <p:nvPr/>
        </p:nvPicPr>
        <p:blipFill>
          <a:blip r:embed="rId5">
            <a:alphaModFix/>
          </a:blip>
          <a:stretch>
            <a:fillRect/>
          </a:stretch>
        </p:blipFill>
        <p:spPr>
          <a:xfrm>
            <a:off x="1059113" y="1234050"/>
            <a:ext cx="2505075" cy="1933575"/>
          </a:xfrm>
          <a:prstGeom prst="rect">
            <a:avLst/>
          </a:prstGeom>
          <a:noFill/>
          <a:ln>
            <a:noFill/>
          </a:ln>
        </p:spPr>
      </p:pic>
      <p:pic>
        <p:nvPicPr>
          <p:cNvPr id="155" name="Google Shape;155;p25"/>
          <p:cNvPicPr preferRelativeResize="0"/>
          <p:nvPr/>
        </p:nvPicPr>
        <p:blipFill>
          <a:blip r:embed="rId6">
            <a:alphaModFix/>
          </a:blip>
          <a:stretch>
            <a:fillRect/>
          </a:stretch>
        </p:blipFill>
        <p:spPr>
          <a:xfrm>
            <a:off x="5625475" y="1329300"/>
            <a:ext cx="2619375" cy="1743075"/>
          </a:xfrm>
          <a:prstGeom prst="rect">
            <a:avLst/>
          </a:prstGeom>
          <a:noFill/>
          <a:ln>
            <a:noFill/>
          </a:ln>
        </p:spPr>
      </p:pic>
      <p:pic>
        <p:nvPicPr>
          <p:cNvPr id="3" name="Full Mo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4081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9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
              <a:t>Joseph and Josh</a:t>
            </a:r>
            <a:endParaRPr dirty="0"/>
          </a:p>
        </p:txBody>
      </p:sp>
      <p:sp>
        <p:nvSpPr>
          <p:cNvPr id="162" name="Google Shape;162;p26"/>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None/>
            </a:pPr>
            <a:endParaRPr sz="12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700">
                <a:latin typeface="Comfortaa"/>
                <a:ea typeface="Comfortaa"/>
                <a:cs typeface="Comfortaa"/>
                <a:sym typeface="Comfortaa"/>
              </a:rPr>
              <a:t>The third quarter </a:t>
            </a:r>
            <a:endParaRPr sz="17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700">
                <a:latin typeface="Comfortaa"/>
                <a:ea typeface="Comfortaa"/>
                <a:cs typeface="Comfortaa"/>
                <a:sym typeface="Comfortaa"/>
              </a:rPr>
              <a:t>The third quarter is when the moon is a third quarter through its cycle.</a:t>
            </a:r>
            <a:endParaRPr sz="1900" dirty="0"/>
          </a:p>
        </p:txBody>
      </p:sp>
      <p:sp>
        <p:nvSpPr>
          <p:cNvPr id="163" name="Google Shape;163;p26"/>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endParaRPr sz="1600" dirty="0">
              <a:latin typeface="Comfortaa"/>
              <a:ea typeface="Comfortaa"/>
              <a:cs typeface="Comfortaa"/>
              <a:sym typeface="Comfortaa"/>
            </a:endParaRPr>
          </a:p>
          <a:p>
            <a:pPr marL="0" lvl="0" indent="0" algn="ctr" rtl="0">
              <a:spcBef>
                <a:spcPts val="0"/>
              </a:spcBef>
              <a:spcAft>
                <a:spcPts val="0"/>
              </a:spcAft>
              <a:buNone/>
            </a:pPr>
            <a:endParaRPr sz="1600" dirty="0">
              <a:latin typeface="Comfortaa"/>
              <a:ea typeface="Comfortaa"/>
              <a:cs typeface="Comfortaa"/>
              <a:sym typeface="Comfortaa"/>
            </a:endParaRPr>
          </a:p>
          <a:p>
            <a:pPr marL="0" lvl="0" indent="0" algn="ctr" rtl="0">
              <a:spcBef>
                <a:spcPts val="0"/>
              </a:spcBef>
              <a:spcAft>
                <a:spcPts val="0"/>
              </a:spcAft>
              <a:buNone/>
            </a:pPr>
            <a:endParaRPr sz="1600" dirty="0">
              <a:latin typeface="Comfortaa"/>
              <a:ea typeface="Comfortaa"/>
              <a:cs typeface="Comfortaa"/>
              <a:sym typeface="Comfortaa"/>
            </a:endParaRPr>
          </a:p>
          <a:p>
            <a:pPr marL="0" lvl="0" indent="0" algn="ctr" rtl="0">
              <a:spcBef>
                <a:spcPts val="0"/>
              </a:spcBef>
              <a:spcAft>
                <a:spcPts val="0"/>
              </a:spcAft>
              <a:buNone/>
            </a:pPr>
            <a:endParaRPr sz="1600" dirty="0">
              <a:latin typeface="Comfortaa"/>
              <a:ea typeface="Comfortaa"/>
              <a:cs typeface="Comfortaa"/>
              <a:sym typeface="Comfortaa"/>
            </a:endParaRPr>
          </a:p>
          <a:p>
            <a:pPr marL="0" lvl="0" indent="0" algn="ctr" rtl="0">
              <a:spcBef>
                <a:spcPts val="0"/>
              </a:spcBef>
              <a:spcAft>
                <a:spcPts val="0"/>
              </a:spcAft>
              <a:buNone/>
            </a:pPr>
            <a:endParaRPr sz="1600" dirty="0">
              <a:latin typeface="Comfortaa"/>
              <a:ea typeface="Comfortaa"/>
              <a:cs typeface="Comfortaa"/>
              <a:sym typeface="Comfortaa"/>
            </a:endParaRPr>
          </a:p>
          <a:p>
            <a:pPr marL="0" lvl="0" indent="0" algn="ctr" rtl="0">
              <a:spcBef>
                <a:spcPts val="0"/>
              </a:spcBef>
              <a:spcAft>
                <a:spcPts val="0"/>
              </a:spcAft>
              <a:buNone/>
            </a:pPr>
            <a:endParaRPr sz="1600" dirty="0">
              <a:latin typeface="Comfortaa"/>
              <a:ea typeface="Comfortaa"/>
              <a:cs typeface="Comfortaa"/>
              <a:sym typeface="Comfortaa"/>
            </a:endParaRPr>
          </a:p>
          <a:p>
            <a:pPr marL="0" lvl="0" indent="0" algn="ctr" rtl="0">
              <a:spcBef>
                <a:spcPts val="0"/>
              </a:spcBef>
              <a:spcAft>
                <a:spcPts val="0"/>
              </a:spcAft>
              <a:buNone/>
            </a:pPr>
            <a:endParaRPr sz="16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600">
                <a:latin typeface="Comfortaa"/>
                <a:ea typeface="Comfortaa"/>
                <a:cs typeface="Comfortaa"/>
                <a:sym typeface="Comfortaa"/>
              </a:rPr>
              <a:t>The waning crescent </a:t>
            </a:r>
            <a:endParaRPr sz="1600" dirty="0">
              <a:latin typeface="Comfortaa"/>
              <a:ea typeface="Comfortaa"/>
              <a:cs typeface="Comfortaa"/>
              <a:sym typeface="Comfortaa"/>
            </a:endParaRPr>
          </a:p>
          <a:p>
            <a:pPr marL="0" lvl="0" indent="0" algn="ctr" rtl="0">
              <a:spcBef>
                <a:spcPts val="0"/>
              </a:spcBef>
              <a:spcAft>
                <a:spcPts val="0"/>
              </a:spcAft>
              <a:buClr>
                <a:schemeClr val="dk2"/>
              </a:buClr>
              <a:buSzPts val="1100"/>
              <a:buFont typeface="Arial"/>
              <a:buNone/>
            </a:pPr>
            <a:r>
              <a:rPr lang="en" sz="1600">
                <a:latin typeface="Comfortaa"/>
                <a:ea typeface="Comfortaa"/>
                <a:cs typeface="Comfortaa"/>
                <a:sym typeface="Comfortaa"/>
              </a:rPr>
              <a:t>The waning crescent moon is when the moon finishes its cycle in which after that, the cycle repeats itself over and over again.</a:t>
            </a:r>
            <a:endParaRPr sz="1800" dirty="0"/>
          </a:p>
        </p:txBody>
      </p:sp>
      <p:pic>
        <p:nvPicPr>
          <p:cNvPr id="164" name="Google Shape;164;p26"/>
          <p:cNvPicPr preferRelativeResize="0"/>
          <p:nvPr/>
        </p:nvPicPr>
        <p:blipFill>
          <a:blip r:embed="rId5">
            <a:alphaModFix/>
          </a:blip>
          <a:stretch>
            <a:fillRect/>
          </a:stretch>
        </p:blipFill>
        <p:spPr>
          <a:xfrm>
            <a:off x="1001950" y="1317450"/>
            <a:ext cx="2619375" cy="1743075"/>
          </a:xfrm>
          <a:prstGeom prst="rect">
            <a:avLst/>
          </a:prstGeom>
          <a:noFill/>
          <a:ln>
            <a:noFill/>
          </a:ln>
        </p:spPr>
      </p:pic>
      <p:pic>
        <p:nvPicPr>
          <p:cNvPr id="165" name="Google Shape;165;p26"/>
          <p:cNvPicPr preferRelativeResize="0"/>
          <p:nvPr/>
        </p:nvPicPr>
        <p:blipFill>
          <a:blip r:embed="rId6">
            <a:alphaModFix/>
          </a:blip>
          <a:stretch>
            <a:fillRect/>
          </a:stretch>
        </p:blipFill>
        <p:spPr>
          <a:xfrm>
            <a:off x="5830149" y="1017725"/>
            <a:ext cx="2004400" cy="2004375"/>
          </a:xfrm>
          <a:prstGeom prst="rect">
            <a:avLst/>
          </a:prstGeom>
          <a:noFill/>
          <a:ln>
            <a:noFill/>
          </a:ln>
        </p:spPr>
      </p:pic>
      <p:pic>
        <p:nvPicPr>
          <p:cNvPr id="3" name="Third Qua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11600" y="4265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3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0"/>
        <p:cNvGrpSpPr/>
        <p:nvPr/>
      </p:nvGrpSpPr>
      <p:grpSpPr>
        <a:xfrm>
          <a:off x="0" y="0"/>
          <a:ext cx="0" cy="0"/>
          <a:chOff x="0" y="0"/>
          <a:chExt cx="0" cy="0"/>
        </a:xfrm>
      </p:grpSpPr>
      <p:sp>
        <p:nvSpPr>
          <p:cNvPr id="171" name="Google Shape;171;p2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 sz="6300"/>
              <a:t>We are looking forward to Semester 2 in 2021!</a:t>
            </a:r>
            <a:endParaRPr sz="6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2700"/>
              <a:t>Charlotte and Lily </a:t>
            </a:r>
            <a:endParaRPr sz="4400" dirty="0"/>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 sz="1300">
                <a:latin typeface="Arial"/>
                <a:ea typeface="Arial"/>
                <a:cs typeface="Arial"/>
                <a:sym typeface="Arial"/>
              </a:rPr>
              <a:t> </a:t>
            </a:r>
            <a:r>
              <a:rPr lang="en" sz="2100">
                <a:latin typeface="Arial"/>
                <a:ea typeface="Arial"/>
                <a:cs typeface="Arial"/>
                <a:sym typeface="Arial"/>
              </a:rPr>
              <a:t>Mercury </a:t>
            </a:r>
            <a:endParaRPr sz="2100" dirty="0">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sz="1300" dirty="0">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sz="1300" dirty="0">
              <a:latin typeface="Arial"/>
              <a:ea typeface="Arial"/>
              <a:cs typeface="Arial"/>
              <a:sym typeface="Arial"/>
            </a:endParaRPr>
          </a:p>
          <a:p>
            <a:pPr marL="0" lvl="0" indent="0" algn="l" rtl="0">
              <a:spcBef>
                <a:spcPts val="0"/>
              </a:spcBef>
              <a:spcAft>
                <a:spcPts val="0"/>
              </a:spcAft>
              <a:buClr>
                <a:schemeClr val="dk2"/>
              </a:buClr>
              <a:buSzPts val="1100"/>
              <a:buFont typeface="Arial"/>
              <a:buNone/>
            </a:pPr>
            <a:r>
              <a:rPr lang="en">
                <a:latin typeface="Arial"/>
                <a:ea typeface="Arial"/>
                <a:cs typeface="Arial"/>
                <a:sym typeface="Arial"/>
              </a:rPr>
              <a:t>Mercury takes 88 earth days to revolve around the sun. Mercury has no moons. Mercury is the smallest planet and it's only 2439.7 km big. Mercury is 66.314 million km away from the sun. Mercury is a slight purple, black and orange. Mercury has a core of solid iron about 4000km wide. There are cases of water that may exist on the bottom of Mercury's core. If you weighed 50kg on earth you would weigh 18.86kg on Mercury. Did you know that you can see Mercury with a naked eye!  </a:t>
            </a:r>
            <a:endParaRPr sz="2300" dirty="0"/>
          </a:p>
        </p:txBody>
      </p:sp>
      <p:pic>
        <p:nvPicPr>
          <p:cNvPr id="2" name="Mercur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707" y="8211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Tm="16407">
        <p:cut/>
      </p:transition>
    </mc:Choice>
    <mc:Fallback>
      <p:transition advTm="16407">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15"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3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Emily and Ella</a:t>
            </a:r>
            <a:endParaRPr dirty="0"/>
          </a:p>
        </p:txBody>
      </p:sp>
      <p:sp>
        <p:nvSpPr>
          <p:cNvPr id="72" name="Google Shape;72;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2"/>
              </a:buClr>
              <a:buSzPts val="1100"/>
              <a:buFont typeface="Arial"/>
              <a:buNone/>
            </a:pPr>
            <a:r>
              <a:rPr lang="en" sz="2100">
                <a:latin typeface="Arial"/>
                <a:ea typeface="Arial"/>
                <a:cs typeface="Arial"/>
                <a:sym typeface="Arial"/>
              </a:rPr>
              <a:t>Venus </a:t>
            </a:r>
            <a:endParaRPr sz="2100" dirty="0">
              <a:latin typeface="Arial"/>
              <a:ea typeface="Arial"/>
              <a:cs typeface="Arial"/>
              <a:sym typeface="Arial"/>
            </a:endParaRPr>
          </a:p>
          <a:p>
            <a:pPr marL="0" lvl="0" indent="0" algn="l" rtl="0">
              <a:spcBef>
                <a:spcPts val="0"/>
              </a:spcBef>
              <a:spcAft>
                <a:spcPts val="0"/>
              </a:spcAft>
              <a:buNone/>
            </a:pPr>
            <a:r>
              <a:rPr lang="en" sz="2100">
                <a:latin typeface="Arial"/>
                <a:ea typeface="Arial"/>
                <a:cs typeface="Arial"/>
                <a:sym typeface="Arial"/>
              </a:rPr>
              <a:t>Did you know that Venus does not have any moons. It takes 225 earth days for Venus to revolve around the sun. The size of venus is 6,051.8 km. The colour of venus is white. </a:t>
            </a:r>
            <a:r>
              <a:rPr lang="en" sz="2100">
                <a:solidFill>
                  <a:srgbClr val="202124"/>
                </a:solidFill>
                <a:highlight>
                  <a:srgbClr val="FFFFFF"/>
                </a:highlight>
                <a:latin typeface="Arial"/>
                <a:ea typeface="Arial"/>
                <a:cs typeface="Arial"/>
                <a:sym typeface="Arial"/>
              </a:rPr>
              <a:t>Tremendous pressure on top of it keeps it all solid. There is no water floating around on the surface of Venus. The distance from the sun is  107.51 million km. So an object or person on Venus would weigh 90.42% its weight on earth. Therefore, a person would be lighter on Venus than on earth.</a:t>
            </a:r>
            <a:endParaRPr dirty="0"/>
          </a:p>
        </p:txBody>
      </p:sp>
      <p:pic>
        <p:nvPicPr>
          <p:cNvPr id="2" name="Venus(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12075" y="62447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722"/>
    </mc:Choice>
    <mc:Fallback>
      <p:transition spd="slow" advTm="772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5" objId="2"/>
        <p14:pauseEvt time="5933" objId="2"/>
        <p14:seekEvt time="5933" objId="2" seek="5873"/>
        <p14:resumeEvt time="6134"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Addison and Nataliya</a:t>
            </a:r>
            <a:endParaRPr dirty="0"/>
          </a:p>
        </p:txBody>
      </p:sp>
      <p:sp>
        <p:nvSpPr>
          <p:cNvPr id="79" name="Google Shape;79;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Earth</a:t>
            </a:r>
            <a:endParaRPr dirty="0"/>
          </a:p>
          <a:p>
            <a:pPr marL="0" lvl="0" indent="0" algn="l" rtl="0">
              <a:spcBef>
                <a:spcPts val="1200"/>
              </a:spcBef>
              <a:spcAft>
                <a:spcPts val="0"/>
              </a:spcAft>
              <a:buNone/>
            </a:pPr>
            <a:r>
              <a:rPr lang="en" sz="1500">
                <a:highlight>
                  <a:srgbClr val="FFFFFF"/>
                </a:highlight>
                <a:latin typeface="Arial"/>
                <a:ea typeface="Arial"/>
                <a:cs typeface="Arial"/>
                <a:sym typeface="Arial"/>
              </a:rPr>
              <a:t>Earth takes 365 days, 5 hours, 59 seconds to revolve around the sun. The Earth has 1 big moon. The size of earth is</a:t>
            </a:r>
            <a:r>
              <a:rPr lang="en" sz="1200">
                <a:highlight>
                  <a:srgbClr val="FFFFFF"/>
                </a:highlight>
                <a:latin typeface="Arial"/>
                <a:ea typeface="Arial"/>
                <a:cs typeface="Arial"/>
                <a:sym typeface="Arial"/>
              </a:rPr>
              <a:t> </a:t>
            </a:r>
            <a:r>
              <a:rPr lang="en" sz="1600">
                <a:highlight>
                  <a:srgbClr val="FFFFFF"/>
                </a:highlight>
                <a:latin typeface="Arial"/>
                <a:ea typeface="Arial"/>
                <a:cs typeface="Arial"/>
                <a:sym typeface="Arial"/>
              </a:rPr>
              <a:t>6,371 km. </a:t>
            </a:r>
            <a:r>
              <a:rPr lang="en" sz="1500">
                <a:highlight>
                  <a:srgbClr val="FFFFFF"/>
                </a:highlight>
                <a:latin typeface="Arial"/>
                <a:ea typeface="Arial"/>
                <a:cs typeface="Arial"/>
                <a:sym typeface="Arial"/>
              </a:rPr>
              <a:t>The distance from earth to the sun is 151.52 million km. The </a:t>
            </a:r>
            <a:r>
              <a:rPr lang="en" sz="1400">
                <a:highlight>
                  <a:srgbClr val="FFFFFF"/>
                </a:highlight>
                <a:latin typeface="Arial"/>
                <a:ea typeface="Arial"/>
                <a:cs typeface="Arial"/>
                <a:sym typeface="Arial"/>
              </a:rPr>
              <a:t>Earth has many colors blue, green, Light green, white, brown when looking from above. The Earth's core is very hot and the core is made up of 2 layers. The Earth has many water catchments:</a:t>
            </a:r>
            <a:endParaRPr sz="1400" dirty="0">
              <a:highlight>
                <a:srgbClr val="FFFFFF"/>
              </a:highlight>
              <a:latin typeface="Arial"/>
              <a:ea typeface="Arial"/>
              <a:cs typeface="Arial"/>
              <a:sym typeface="Arial"/>
            </a:endParaRPr>
          </a:p>
          <a:p>
            <a:pPr marL="0" lvl="0" indent="0" algn="l" rtl="0">
              <a:spcBef>
                <a:spcPts val="0"/>
              </a:spcBef>
              <a:spcAft>
                <a:spcPts val="0"/>
              </a:spcAft>
              <a:buNone/>
            </a:pPr>
            <a:endParaRPr sz="1400" dirty="0">
              <a:solidFill>
                <a:srgbClr val="FF99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2000" dirty="0">
              <a:solidFill>
                <a:srgbClr val="FF9900"/>
              </a:solidFill>
              <a:highlight>
                <a:srgbClr val="FFFFFF"/>
              </a:highlight>
              <a:latin typeface="Arial"/>
              <a:ea typeface="Arial"/>
              <a:cs typeface="Arial"/>
              <a:sym typeface="Arial"/>
            </a:endParaRPr>
          </a:p>
          <a:p>
            <a:pPr marL="0" lvl="0" indent="0" algn="l" rtl="0">
              <a:spcBef>
                <a:spcPts val="900"/>
              </a:spcBef>
              <a:spcAft>
                <a:spcPts val="0"/>
              </a:spcAft>
              <a:buClr>
                <a:schemeClr val="dk2"/>
              </a:buClr>
              <a:buSzPts val="1100"/>
              <a:buFont typeface="Arial"/>
              <a:buNone/>
            </a:pPr>
            <a:endParaRPr sz="1500" dirty="0">
              <a:solidFill>
                <a:srgbClr val="FF9900"/>
              </a:solidFill>
              <a:highlight>
                <a:srgbClr val="FFFFFF"/>
              </a:highlight>
              <a:latin typeface="Arial"/>
              <a:ea typeface="Arial"/>
              <a:cs typeface="Arial"/>
              <a:sym typeface="Arial"/>
            </a:endParaRPr>
          </a:p>
          <a:p>
            <a:pPr marL="0" lvl="0" indent="0" algn="l" rtl="0">
              <a:spcBef>
                <a:spcPts val="0"/>
              </a:spcBef>
              <a:spcAft>
                <a:spcPts val="1200"/>
              </a:spcAft>
              <a:buNone/>
            </a:pPr>
            <a:endParaRPr dirty="0"/>
          </a:p>
        </p:txBody>
      </p:sp>
      <p:graphicFrame>
        <p:nvGraphicFramePr>
          <p:cNvPr id="80" name="Google Shape;80;p16"/>
          <p:cNvGraphicFramePr/>
          <p:nvPr/>
        </p:nvGraphicFramePr>
        <p:xfrm>
          <a:off x="791400" y="2965385"/>
          <a:ext cx="7400100" cy="2098040"/>
        </p:xfrm>
        <a:graphic>
          <a:graphicData uri="http://schemas.openxmlformats.org/drawingml/2006/table">
            <a:tbl>
              <a:tblPr>
                <a:noFill/>
                <a:tableStyleId>{88FA7014-EAC3-4717-A280-236BFD7D2209}</a:tableStyleId>
              </a:tblPr>
              <a:tblGrid>
                <a:gridCol w="2466700">
                  <a:extLst>
                    <a:ext uri="{9D8B030D-6E8A-4147-A177-3AD203B41FA5}">
                      <a16:colId xmlns:a16="http://schemas.microsoft.com/office/drawing/2014/main" val="20000"/>
                    </a:ext>
                  </a:extLst>
                </a:gridCol>
                <a:gridCol w="2466700">
                  <a:extLst>
                    <a:ext uri="{9D8B030D-6E8A-4147-A177-3AD203B41FA5}">
                      <a16:colId xmlns:a16="http://schemas.microsoft.com/office/drawing/2014/main" val="20001"/>
                    </a:ext>
                  </a:extLst>
                </a:gridCol>
                <a:gridCol w="24667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600">
                          <a:solidFill>
                            <a:schemeClr val="dk2"/>
                          </a:solidFill>
                          <a:highlight>
                            <a:srgbClr val="FFFFFF"/>
                          </a:highlight>
                        </a:rPr>
                        <a:t>Water source</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highlight>
                            <a:srgbClr val="FFFFFF"/>
                          </a:highlight>
                        </a:rPr>
                        <a:t>Water volume, in cubic miles</a:t>
                      </a:r>
                      <a:endParaRPr sz="1600" dirty="0">
                        <a:solidFill>
                          <a:srgbClr val="FF9900"/>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highlight>
                            <a:srgbClr val="FFFFFF"/>
                          </a:highlight>
                        </a:rPr>
                        <a:t>Present of total water</a:t>
                      </a:r>
                      <a:endParaRPr sz="1600" dirty="0">
                        <a:solidFill>
                          <a:srgbClr val="FF9900"/>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600">
                          <a:solidFill>
                            <a:schemeClr val="dk2"/>
                          </a:solidFill>
                          <a:highlight>
                            <a:srgbClr val="FFFFFF"/>
                          </a:highlight>
                        </a:rPr>
                        <a:t>Ocean seas and bays</a:t>
                      </a:r>
                      <a:endParaRPr sz="1600" dirty="0">
                        <a:solidFill>
                          <a:srgbClr val="FF9900"/>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highlight>
                            <a:srgbClr val="FFFFFF"/>
                          </a:highlight>
                        </a:rPr>
                        <a:t>321,000,000</a:t>
                      </a:r>
                      <a:endParaRPr sz="1600" dirty="0">
                        <a:solidFill>
                          <a:srgbClr val="FF9900"/>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highlight>
                            <a:srgbClr val="FFFFFF"/>
                          </a:highlight>
                        </a:rPr>
                        <a:t>96.54</a:t>
                      </a:r>
                      <a:endParaRPr sz="1600" dirty="0">
                        <a:solidFill>
                          <a:srgbClr val="FF9900"/>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600">
                          <a:solidFill>
                            <a:schemeClr val="dk2"/>
                          </a:solidFill>
                          <a:highlight>
                            <a:srgbClr val="FFFFFF"/>
                          </a:highlight>
                        </a:rPr>
                        <a:t>Ice caps and snow</a:t>
                      </a:r>
                      <a:endParaRPr sz="1600" dirty="0">
                        <a:solidFill>
                          <a:srgbClr val="FF9900"/>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highlight>
                            <a:srgbClr val="FFFFFF"/>
                          </a:highlight>
                        </a:rPr>
                        <a:t>5,773,000</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600">
                          <a:solidFill>
                            <a:schemeClr val="dk2"/>
                          </a:solidFill>
                          <a:highlight>
                            <a:srgbClr val="FFFFFF"/>
                          </a:highlight>
                        </a:rPr>
                        <a:t>1.74</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600">
                          <a:solidFill>
                            <a:schemeClr val="dk2"/>
                          </a:solidFill>
                          <a:highlight>
                            <a:srgbClr val="FFFFFF"/>
                          </a:highlight>
                        </a:rPr>
                        <a:t>Ground water</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highlight>
                            <a:srgbClr val="FFFFFF"/>
                          </a:highlight>
                        </a:rPr>
                        <a:t>5,614,000</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600">
                          <a:solidFill>
                            <a:schemeClr val="dk2"/>
                          </a:solidFill>
                          <a:highlight>
                            <a:srgbClr val="FFFFFF"/>
                          </a:highlight>
                        </a:rPr>
                        <a:t>1.69</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600">
                          <a:solidFill>
                            <a:schemeClr val="dk2"/>
                          </a:solidFill>
                          <a:highlight>
                            <a:srgbClr val="FFFFFF"/>
                          </a:highlight>
                        </a:rPr>
                        <a:t>fresh</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highlight>
                            <a:srgbClr val="FFFFFF"/>
                          </a:highlight>
                        </a:rPr>
                        <a:t>2,526,000</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600">
                          <a:solidFill>
                            <a:schemeClr val="dk2"/>
                          </a:solidFill>
                          <a:highlight>
                            <a:srgbClr val="FFFFFF"/>
                          </a:highlight>
                        </a:rPr>
                        <a:t>0.76</a:t>
                      </a:r>
                      <a:endParaRPr sz="1600" dirty="0">
                        <a:solidFill>
                          <a:schemeClr val="dk2"/>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81" name="Google Shape;81;p16"/>
          <p:cNvPicPr preferRelativeResize="0"/>
          <p:nvPr/>
        </p:nvPicPr>
        <p:blipFill>
          <a:blip r:embed="rId5">
            <a:alphaModFix/>
          </a:blip>
          <a:stretch>
            <a:fillRect/>
          </a:stretch>
        </p:blipFill>
        <p:spPr>
          <a:xfrm>
            <a:off x="6297400" y="371800"/>
            <a:ext cx="2143000" cy="919225"/>
          </a:xfrm>
          <a:prstGeom prst="rect">
            <a:avLst/>
          </a:prstGeom>
          <a:noFill/>
          <a:ln>
            <a:noFill/>
          </a:ln>
        </p:spPr>
      </p:pic>
      <p:pic>
        <p:nvPicPr>
          <p:cNvPr id="2" name="Ear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06975" y="4813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Nicholas and Deekan</a:t>
            </a:r>
            <a:endParaRPr dirty="0"/>
          </a:p>
        </p:txBody>
      </p:sp>
      <p:sp>
        <p:nvSpPr>
          <p:cNvPr id="88" name="Google Shape;88;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1850"/>
              <a:t>MARS</a:t>
            </a:r>
            <a:endParaRPr sz="1850" dirty="0"/>
          </a:p>
          <a:p>
            <a:pPr marL="0" lvl="0" indent="0" algn="l" rtl="0">
              <a:lnSpc>
                <a:spcPct val="95000"/>
              </a:lnSpc>
              <a:spcBef>
                <a:spcPts val="1200"/>
              </a:spcBef>
              <a:spcAft>
                <a:spcPts val="0"/>
              </a:spcAft>
              <a:buSzPts val="275"/>
              <a:buNone/>
            </a:pPr>
            <a:r>
              <a:rPr lang="en" sz="1850"/>
              <a:t>The time it takes to revolve around the sun? 686.93 earth days</a:t>
            </a:r>
            <a:endParaRPr sz="1850" dirty="0"/>
          </a:p>
          <a:p>
            <a:pPr marL="0" lvl="0" indent="0" algn="l" rtl="0">
              <a:lnSpc>
                <a:spcPct val="95000"/>
              </a:lnSpc>
              <a:spcBef>
                <a:spcPts val="1200"/>
              </a:spcBef>
              <a:spcAft>
                <a:spcPts val="0"/>
              </a:spcAft>
              <a:buSzPts val="275"/>
              <a:buNone/>
            </a:pPr>
            <a:r>
              <a:rPr lang="en" sz="1850"/>
              <a:t>How many moons does the planet have? 2 moons</a:t>
            </a:r>
            <a:endParaRPr sz="1850" dirty="0"/>
          </a:p>
          <a:p>
            <a:pPr marL="0" lvl="0" indent="0" algn="l" rtl="0">
              <a:lnSpc>
                <a:spcPct val="95000"/>
              </a:lnSpc>
              <a:spcBef>
                <a:spcPts val="1200"/>
              </a:spcBef>
              <a:spcAft>
                <a:spcPts val="0"/>
              </a:spcAft>
              <a:buSzPts val="275"/>
              <a:buNone/>
            </a:pPr>
            <a:r>
              <a:rPr lang="en" sz="1850"/>
              <a:t>What is the size of the planet? 3,389.5 km</a:t>
            </a:r>
            <a:endParaRPr sz="1850" dirty="0"/>
          </a:p>
          <a:p>
            <a:pPr marL="0" lvl="0" indent="0" algn="l" rtl="0">
              <a:lnSpc>
                <a:spcPct val="95000"/>
              </a:lnSpc>
              <a:spcBef>
                <a:spcPts val="1200"/>
              </a:spcBef>
              <a:spcAft>
                <a:spcPts val="0"/>
              </a:spcAft>
              <a:buSzPts val="275"/>
              <a:buNone/>
            </a:pPr>
            <a:r>
              <a:rPr lang="en" sz="1850"/>
              <a:t>The distance from the sun? 249.46 million km</a:t>
            </a:r>
            <a:endParaRPr sz="1850" dirty="0"/>
          </a:p>
          <a:p>
            <a:pPr marL="0" lvl="0" indent="0" algn="l" rtl="0">
              <a:lnSpc>
                <a:spcPct val="95000"/>
              </a:lnSpc>
              <a:spcBef>
                <a:spcPts val="1200"/>
              </a:spcBef>
              <a:spcAft>
                <a:spcPts val="0"/>
              </a:spcAft>
              <a:buSzPts val="275"/>
              <a:buNone/>
            </a:pPr>
            <a:r>
              <a:rPr lang="en" sz="1850"/>
              <a:t>What colour is the planet? Red planet</a:t>
            </a:r>
            <a:endParaRPr sz="1850" dirty="0"/>
          </a:p>
          <a:p>
            <a:pPr marL="0" lvl="0" indent="0" algn="l" rtl="0">
              <a:lnSpc>
                <a:spcPct val="95000"/>
              </a:lnSpc>
              <a:spcBef>
                <a:spcPts val="1200"/>
              </a:spcBef>
              <a:spcAft>
                <a:spcPts val="0"/>
              </a:spcAft>
              <a:buSzPts val="275"/>
              <a:buNone/>
            </a:pPr>
            <a:r>
              <a:rPr lang="en" sz="1850"/>
              <a:t>What is at the core of each planet? Hot liquid core </a:t>
            </a:r>
            <a:endParaRPr sz="1850" dirty="0"/>
          </a:p>
          <a:p>
            <a:pPr marL="0" lvl="0" indent="0" algn="l" rtl="0">
              <a:lnSpc>
                <a:spcPct val="95000"/>
              </a:lnSpc>
              <a:spcBef>
                <a:spcPts val="1200"/>
              </a:spcBef>
              <a:spcAft>
                <a:spcPts val="1200"/>
              </a:spcAft>
              <a:buSzPts val="275"/>
              <a:buNone/>
            </a:pPr>
            <a:r>
              <a:rPr lang="en" sz="1850"/>
              <a:t>Is there water on the planet? It is almost all water </a:t>
            </a:r>
            <a:endParaRPr sz="1850" dirty="0"/>
          </a:p>
        </p:txBody>
      </p:sp>
      <p:pic>
        <p:nvPicPr>
          <p:cNvPr id="2" name="Ma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78725" y="10177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Cameron and Alex</a:t>
            </a:r>
            <a:endParaRPr dirty="0"/>
          </a:p>
        </p:txBody>
      </p:sp>
      <p:sp>
        <p:nvSpPr>
          <p:cNvPr id="95" name="Google Shape;95;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1865" dirty="0">
                <a:latin typeface="Arial"/>
                <a:ea typeface="Arial"/>
                <a:cs typeface="Arial"/>
                <a:sym typeface="Arial"/>
              </a:rPr>
              <a:t>Jupiter </a:t>
            </a:r>
            <a:endParaRPr sz="1865" dirty="0">
              <a:latin typeface="Arial"/>
              <a:ea typeface="Arial"/>
              <a:cs typeface="Arial"/>
              <a:sym typeface="Arial"/>
            </a:endParaRPr>
          </a:p>
          <a:p>
            <a:pPr marL="457200" lvl="0" indent="-347027" algn="l" rtl="0">
              <a:lnSpc>
                <a:spcPct val="95000"/>
              </a:lnSpc>
              <a:spcBef>
                <a:spcPts val="1200"/>
              </a:spcBef>
              <a:spcAft>
                <a:spcPts val="0"/>
              </a:spcAft>
              <a:buClr>
                <a:schemeClr val="dk2"/>
              </a:buClr>
              <a:buSzPts val="1865"/>
              <a:buFont typeface="Arial"/>
              <a:buChar char="●"/>
            </a:pPr>
            <a:r>
              <a:rPr lang="en" sz="1865" dirty="0">
                <a:latin typeface="Arial"/>
                <a:ea typeface="Arial"/>
                <a:cs typeface="Arial"/>
                <a:sym typeface="Arial"/>
              </a:rPr>
              <a:t>It takes 12 years for Jupiter to orbit the sun</a:t>
            </a:r>
            <a:endParaRPr sz="1865" dirty="0">
              <a:latin typeface="Arial"/>
              <a:ea typeface="Arial"/>
              <a:cs typeface="Arial"/>
              <a:sym typeface="Arial"/>
            </a:endParaRPr>
          </a:p>
          <a:p>
            <a:pPr marL="457200" lvl="0" indent="-347027" algn="l" rtl="0">
              <a:lnSpc>
                <a:spcPct val="95000"/>
              </a:lnSpc>
              <a:spcBef>
                <a:spcPts val="0"/>
              </a:spcBef>
              <a:spcAft>
                <a:spcPts val="0"/>
              </a:spcAft>
              <a:buClr>
                <a:schemeClr val="dk2"/>
              </a:buClr>
              <a:buSzPts val="1865"/>
              <a:buFont typeface="Arial"/>
              <a:buChar char="●"/>
            </a:pPr>
            <a:r>
              <a:rPr lang="en" sz="1865" dirty="0">
                <a:latin typeface="Arial"/>
                <a:ea typeface="Arial"/>
                <a:cs typeface="Arial"/>
                <a:sym typeface="Arial"/>
              </a:rPr>
              <a:t>Jupiter has over 75 moons</a:t>
            </a:r>
            <a:endParaRPr sz="1865" dirty="0">
              <a:latin typeface="Arial"/>
              <a:ea typeface="Arial"/>
              <a:cs typeface="Arial"/>
              <a:sym typeface="Arial"/>
            </a:endParaRPr>
          </a:p>
          <a:p>
            <a:pPr marL="457200" lvl="0" indent="-334327" algn="l" rtl="0">
              <a:lnSpc>
                <a:spcPct val="95000"/>
              </a:lnSpc>
              <a:spcBef>
                <a:spcPts val="0"/>
              </a:spcBef>
              <a:spcAft>
                <a:spcPts val="0"/>
              </a:spcAft>
              <a:buClr>
                <a:schemeClr val="dk2"/>
              </a:buClr>
              <a:buSzPts val="1665"/>
              <a:buFont typeface="Arial"/>
              <a:buChar char="●"/>
            </a:pPr>
            <a:r>
              <a:rPr lang="en" sz="1865" dirty="0">
                <a:latin typeface="Arial"/>
                <a:ea typeface="Arial"/>
                <a:cs typeface="Arial"/>
                <a:sym typeface="Arial"/>
              </a:rPr>
              <a:t>It is 61.42 billion km</a:t>
            </a:r>
            <a:r>
              <a:rPr lang="en" sz="1032" dirty="0">
                <a:latin typeface="Arial"/>
                <a:ea typeface="Arial"/>
                <a:cs typeface="Arial"/>
                <a:sym typeface="Arial"/>
              </a:rPr>
              <a:t>2</a:t>
            </a:r>
            <a:endParaRPr sz="1865" dirty="0">
              <a:latin typeface="Arial"/>
              <a:ea typeface="Arial"/>
              <a:cs typeface="Arial"/>
              <a:sym typeface="Arial"/>
            </a:endParaRPr>
          </a:p>
          <a:p>
            <a:pPr marL="457200" lvl="0" indent="-347027" algn="l" rtl="0">
              <a:lnSpc>
                <a:spcPct val="95000"/>
              </a:lnSpc>
              <a:spcBef>
                <a:spcPts val="0"/>
              </a:spcBef>
              <a:spcAft>
                <a:spcPts val="0"/>
              </a:spcAft>
              <a:buClr>
                <a:schemeClr val="dk2"/>
              </a:buClr>
              <a:buSzPts val="1865"/>
              <a:buFont typeface="Arial"/>
              <a:buChar char="●"/>
            </a:pPr>
            <a:r>
              <a:rPr lang="en" sz="1865" dirty="0">
                <a:latin typeface="Arial"/>
                <a:ea typeface="Arial"/>
                <a:cs typeface="Arial"/>
                <a:sym typeface="Arial"/>
              </a:rPr>
              <a:t>The distance from the sun is 778.5 million km</a:t>
            </a:r>
            <a:endParaRPr sz="1865" dirty="0">
              <a:latin typeface="Arial"/>
              <a:ea typeface="Arial"/>
              <a:cs typeface="Arial"/>
              <a:sym typeface="Arial"/>
            </a:endParaRPr>
          </a:p>
          <a:p>
            <a:pPr marL="457200" lvl="0" indent="-347027" algn="l" rtl="0">
              <a:lnSpc>
                <a:spcPct val="95000"/>
              </a:lnSpc>
              <a:spcBef>
                <a:spcPts val="0"/>
              </a:spcBef>
              <a:spcAft>
                <a:spcPts val="0"/>
              </a:spcAft>
              <a:buClr>
                <a:schemeClr val="dk2"/>
              </a:buClr>
              <a:buSzPts val="1865"/>
              <a:buFont typeface="Arial"/>
              <a:buChar char="●"/>
            </a:pPr>
            <a:r>
              <a:rPr lang="en" sz="1865" dirty="0">
                <a:latin typeface="Arial"/>
                <a:ea typeface="Arial"/>
                <a:cs typeface="Arial"/>
                <a:sym typeface="Arial"/>
              </a:rPr>
              <a:t>The main colors are white, red and orange.</a:t>
            </a:r>
            <a:endParaRPr sz="1865" dirty="0">
              <a:latin typeface="Arial"/>
              <a:ea typeface="Arial"/>
              <a:cs typeface="Arial"/>
              <a:sym typeface="Arial"/>
            </a:endParaRPr>
          </a:p>
          <a:p>
            <a:pPr marL="457200" lvl="0" indent="-347027" algn="l" rtl="0">
              <a:lnSpc>
                <a:spcPct val="95000"/>
              </a:lnSpc>
              <a:spcBef>
                <a:spcPts val="0"/>
              </a:spcBef>
              <a:spcAft>
                <a:spcPts val="0"/>
              </a:spcAft>
              <a:buClr>
                <a:schemeClr val="dk2"/>
              </a:buClr>
              <a:buSzPts val="1865"/>
              <a:buFont typeface="Arial"/>
              <a:buChar char="●"/>
            </a:pPr>
            <a:r>
              <a:rPr lang="en" sz="1865" dirty="0">
                <a:latin typeface="Arial"/>
                <a:ea typeface="Arial"/>
                <a:cs typeface="Arial"/>
                <a:sym typeface="Arial"/>
              </a:rPr>
              <a:t>Jupiter is made up of lots of gases</a:t>
            </a:r>
            <a:endParaRPr sz="1865" dirty="0">
              <a:latin typeface="Arial"/>
              <a:ea typeface="Arial"/>
              <a:cs typeface="Arial"/>
              <a:sym typeface="Arial"/>
            </a:endParaRPr>
          </a:p>
          <a:p>
            <a:pPr marL="457200" lvl="0" indent="-347027" algn="l" rtl="0">
              <a:lnSpc>
                <a:spcPct val="95000"/>
              </a:lnSpc>
              <a:spcBef>
                <a:spcPts val="0"/>
              </a:spcBef>
              <a:spcAft>
                <a:spcPts val="0"/>
              </a:spcAft>
              <a:buClr>
                <a:schemeClr val="dk2"/>
              </a:buClr>
              <a:buSzPts val="1865"/>
              <a:buFont typeface="Arial"/>
              <a:buChar char="●"/>
            </a:pPr>
            <a:r>
              <a:rPr lang="en" sz="1865" dirty="0">
                <a:latin typeface="Arial"/>
                <a:ea typeface="Arial"/>
                <a:cs typeface="Arial"/>
                <a:sym typeface="Arial"/>
              </a:rPr>
              <a:t>Jupiter's core is mostly made up of hydrogen and helium </a:t>
            </a:r>
            <a:endParaRPr sz="1865" dirty="0">
              <a:latin typeface="Arial"/>
              <a:ea typeface="Arial"/>
              <a:cs typeface="Arial"/>
              <a:sym typeface="Arial"/>
            </a:endParaRPr>
          </a:p>
          <a:p>
            <a:pPr marL="457200" lvl="0" indent="-347027" algn="l" rtl="0">
              <a:lnSpc>
                <a:spcPct val="95000"/>
              </a:lnSpc>
              <a:spcBef>
                <a:spcPts val="0"/>
              </a:spcBef>
              <a:spcAft>
                <a:spcPts val="0"/>
              </a:spcAft>
              <a:buClr>
                <a:schemeClr val="dk2"/>
              </a:buClr>
              <a:buSzPts val="1865"/>
              <a:buFont typeface="Arial"/>
              <a:buChar char="●"/>
            </a:pPr>
            <a:r>
              <a:rPr lang="en" sz="1865" dirty="0">
                <a:latin typeface="Arial"/>
                <a:ea typeface="Arial"/>
                <a:cs typeface="Arial"/>
                <a:sym typeface="Arial"/>
              </a:rPr>
              <a:t>There is a small amount of water</a:t>
            </a:r>
            <a:endParaRPr sz="1865" dirty="0">
              <a:latin typeface="Arial"/>
              <a:ea typeface="Arial"/>
              <a:cs typeface="Arial"/>
              <a:sym typeface="Arial"/>
            </a:endParaRPr>
          </a:p>
          <a:p>
            <a:pPr marL="457200" lvl="0" indent="-347027" algn="l" rtl="0">
              <a:lnSpc>
                <a:spcPct val="95000"/>
              </a:lnSpc>
              <a:spcBef>
                <a:spcPts val="0"/>
              </a:spcBef>
              <a:spcAft>
                <a:spcPts val="0"/>
              </a:spcAft>
              <a:buClr>
                <a:schemeClr val="dk2"/>
              </a:buClr>
              <a:buSzPts val="1865"/>
              <a:buFont typeface="Arial"/>
              <a:buChar char="●"/>
            </a:pPr>
            <a:r>
              <a:rPr lang="en" sz="1865" dirty="0">
                <a:latin typeface="Arial"/>
                <a:ea typeface="Arial"/>
                <a:cs typeface="Arial"/>
                <a:sym typeface="Arial"/>
              </a:rPr>
              <a:t>You would 126.35 kg on jupiter</a:t>
            </a:r>
            <a:endParaRPr sz="1865" dirty="0">
              <a:latin typeface="Arial"/>
              <a:ea typeface="Arial"/>
              <a:cs typeface="Arial"/>
              <a:sym typeface="Arial"/>
            </a:endParaRPr>
          </a:p>
          <a:p>
            <a:pPr marL="457200" lvl="0" indent="0" algn="l" rtl="0">
              <a:lnSpc>
                <a:spcPct val="95000"/>
              </a:lnSpc>
              <a:spcBef>
                <a:spcPts val="1200"/>
              </a:spcBef>
              <a:spcAft>
                <a:spcPts val="1200"/>
              </a:spcAft>
              <a:buClr>
                <a:schemeClr val="dk2"/>
              </a:buClr>
              <a:buSzPts val="1018"/>
              <a:buFont typeface="Arial"/>
              <a:buNone/>
            </a:pPr>
            <a:r>
              <a:rPr lang="en" sz="1865" dirty="0">
                <a:latin typeface="Arial"/>
                <a:ea typeface="Arial"/>
                <a:cs typeface="Arial"/>
                <a:sym typeface="Arial"/>
              </a:rPr>
              <a:t>Fun facts: </a:t>
            </a:r>
            <a:r>
              <a:rPr lang="en" sz="1865" dirty="0" smtClean="0">
                <a:latin typeface="Arial"/>
                <a:ea typeface="Arial"/>
                <a:cs typeface="Arial"/>
                <a:sym typeface="Arial"/>
              </a:rPr>
              <a:t>Jupiter </a:t>
            </a:r>
            <a:r>
              <a:rPr lang="en" sz="1865" dirty="0">
                <a:latin typeface="Arial"/>
                <a:ea typeface="Arial"/>
                <a:cs typeface="Arial"/>
                <a:sym typeface="Arial"/>
              </a:rPr>
              <a:t>can not become a star.</a:t>
            </a:r>
            <a:endParaRPr sz="1865" dirty="0"/>
          </a:p>
        </p:txBody>
      </p:sp>
      <p:pic>
        <p:nvPicPr>
          <p:cNvPr id="2" name="Jupi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2525" y="5163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Seth, Patrick and Fynn</a:t>
            </a:r>
            <a:endParaRPr dirty="0"/>
          </a:p>
        </p:txBody>
      </p:sp>
      <p:sp>
        <p:nvSpPr>
          <p:cNvPr id="102" name="Google Shape;102;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t>Saturn</a:t>
            </a:r>
            <a:endParaRPr sz="3100" dirty="0">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 sz="2000" dirty="0">
                <a:latin typeface="Arial"/>
                <a:ea typeface="Arial"/>
                <a:cs typeface="Arial"/>
                <a:sym typeface="Arial"/>
              </a:rPr>
              <a:t>Saturn takes 10,756 earth days to go around the sun. It has 82 moons around it  and has a size of 58,232km. Saturn is 1.4876 billion km away from the sun. It is the colour of </a:t>
            </a:r>
            <a:r>
              <a:rPr lang="en" sz="2000" dirty="0" smtClean="0">
                <a:latin typeface="Arial"/>
                <a:ea typeface="Arial"/>
                <a:cs typeface="Arial"/>
                <a:sym typeface="Arial"/>
              </a:rPr>
              <a:t>black. The </a:t>
            </a:r>
            <a:r>
              <a:rPr lang="en" sz="2000" dirty="0">
                <a:latin typeface="Arial"/>
                <a:ea typeface="Arial"/>
                <a:cs typeface="Arial"/>
                <a:sym typeface="Arial"/>
              </a:rPr>
              <a:t>core is made of iron and iron nickel. Saturn does have water it is in its ring. A human would be heavier then they were on earth. </a:t>
            </a:r>
            <a:endParaRPr sz="2400" dirty="0"/>
          </a:p>
        </p:txBody>
      </p:sp>
      <p:pic>
        <p:nvPicPr>
          <p:cNvPr id="3" name="Satur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83275" y="6244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Tilly, Kate and Victoria </a:t>
            </a:r>
            <a:endParaRPr dirty="0"/>
          </a:p>
        </p:txBody>
      </p:sp>
      <p:sp>
        <p:nvSpPr>
          <p:cNvPr id="110" name="Google Shape;110;p2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dirty="0"/>
              <a:t>Uranus</a:t>
            </a:r>
            <a:endParaRPr sz="2100" dirty="0"/>
          </a:p>
          <a:p>
            <a:pPr marL="0" lvl="0" indent="0" algn="l" rtl="0">
              <a:spcBef>
                <a:spcPts val="1200"/>
              </a:spcBef>
              <a:spcAft>
                <a:spcPts val="0"/>
              </a:spcAft>
              <a:buNone/>
            </a:pPr>
            <a:r>
              <a:rPr lang="en" sz="2100" dirty="0"/>
              <a:t>Uranus is made of water. Uranus has 27 moons. It takes 84 years to orbit around the sun. If you weighed 50kg on Earth how much would you weigh on Uranus: 46.0. The size of Uranus is 25,362 Km. The core of Uranus is made up of Methane, Ammonia Ice and Icy stuff! The color of Uranus is Pale Blue. The distance from the sun is 2.9544 billion Km.</a:t>
            </a:r>
            <a:endParaRPr sz="2100" dirty="0"/>
          </a:p>
          <a:p>
            <a:pPr marL="0" lvl="0" indent="0" algn="l" rtl="0">
              <a:spcBef>
                <a:spcPts val="1200"/>
              </a:spcBef>
              <a:spcAft>
                <a:spcPts val="1200"/>
              </a:spcAft>
              <a:buNone/>
            </a:pPr>
            <a:endParaRPr dirty="0"/>
          </a:p>
        </p:txBody>
      </p:sp>
      <p:pic>
        <p:nvPicPr>
          <p:cNvPr id="2" name="Uran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16775" y="9112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Zoe, Sophie and Bridie</a:t>
            </a:r>
            <a:endParaRPr dirty="0"/>
          </a:p>
        </p:txBody>
      </p:sp>
      <p:sp>
        <p:nvSpPr>
          <p:cNvPr id="117" name="Google Shape;117;p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t>Neptune</a:t>
            </a:r>
            <a:endParaRPr sz="3000" dirty="0"/>
          </a:p>
          <a:p>
            <a:pPr marL="0" lvl="0" indent="0" algn="l" rtl="0">
              <a:spcBef>
                <a:spcPts val="2200"/>
              </a:spcBef>
              <a:spcAft>
                <a:spcPts val="0"/>
              </a:spcAft>
              <a:buNone/>
            </a:pPr>
            <a:r>
              <a:rPr lang="en" sz="2800">
                <a:solidFill>
                  <a:schemeClr val="accent1"/>
                </a:solidFill>
                <a:latin typeface="Amatic SC"/>
                <a:ea typeface="Amatic SC"/>
                <a:cs typeface="Amatic SC"/>
                <a:sym typeface="Amatic SC"/>
              </a:rPr>
              <a:t>It  takes Neptune </a:t>
            </a:r>
            <a:r>
              <a:rPr lang="en" sz="2800" b="1">
                <a:solidFill>
                  <a:schemeClr val="accent1"/>
                </a:solidFill>
                <a:latin typeface="Amatic SC"/>
                <a:ea typeface="Amatic SC"/>
                <a:cs typeface="Amatic SC"/>
                <a:sym typeface="Amatic SC"/>
              </a:rPr>
              <a:t>165 Earth years</a:t>
            </a:r>
            <a:r>
              <a:rPr lang="en" sz="2800">
                <a:solidFill>
                  <a:schemeClr val="accent1"/>
                </a:solidFill>
                <a:latin typeface="Amatic SC"/>
                <a:ea typeface="Amatic SC"/>
                <a:cs typeface="Amatic SC"/>
                <a:sym typeface="Amatic SC"/>
              </a:rPr>
              <a:t> to revolve around the</a:t>
            </a:r>
            <a:r>
              <a:rPr lang="en" sz="2800" b="1">
                <a:solidFill>
                  <a:schemeClr val="accent1"/>
                </a:solidFill>
                <a:latin typeface="Amatic SC"/>
                <a:ea typeface="Amatic SC"/>
                <a:cs typeface="Amatic SC"/>
                <a:sym typeface="Amatic SC"/>
              </a:rPr>
              <a:t> entire sun. </a:t>
            </a:r>
            <a:r>
              <a:rPr lang="en" sz="2800">
                <a:solidFill>
                  <a:schemeClr val="accent1"/>
                </a:solidFill>
                <a:latin typeface="Amatic SC"/>
                <a:ea typeface="Amatic SC"/>
                <a:cs typeface="Amatic SC"/>
                <a:sym typeface="Amatic SC"/>
              </a:rPr>
              <a:t>Neptune has exactly </a:t>
            </a:r>
            <a:r>
              <a:rPr lang="en" sz="2800" b="1">
                <a:solidFill>
                  <a:schemeClr val="accent1"/>
                </a:solidFill>
                <a:latin typeface="Amatic SC"/>
                <a:ea typeface="Amatic SC"/>
                <a:cs typeface="Amatic SC"/>
                <a:sym typeface="Amatic SC"/>
              </a:rPr>
              <a:t>14</a:t>
            </a:r>
            <a:r>
              <a:rPr lang="en" sz="2800">
                <a:solidFill>
                  <a:schemeClr val="accent1"/>
                </a:solidFill>
                <a:latin typeface="Amatic SC"/>
                <a:ea typeface="Amatic SC"/>
                <a:cs typeface="Amatic SC"/>
                <a:sym typeface="Amatic SC"/>
              </a:rPr>
              <a:t> moons. NEPTUNE is 24,622 KM in size. It is </a:t>
            </a:r>
            <a:r>
              <a:rPr lang="en" sz="2800">
                <a:solidFill>
                  <a:srgbClr val="222222"/>
                </a:solidFill>
                <a:latin typeface="Amatic SC"/>
                <a:ea typeface="Amatic SC"/>
                <a:cs typeface="Amatic SC"/>
                <a:sym typeface="Amatic SC"/>
              </a:rPr>
              <a:t>4.4755 billion km from the sun. It is blue in colour and it’s </a:t>
            </a:r>
            <a:r>
              <a:rPr lang="en" sz="2900">
                <a:solidFill>
                  <a:srgbClr val="202124"/>
                </a:solidFill>
                <a:latin typeface="Amatic SC"/>
                <a:ea typeface="Amatic SC"/>
                <a:cs typeface="Amatic SC"/>
                <a:sym typeface="Amatic SC"/>
              </a:rPr>
              <a:t>core is mixed with iron nickel and silicates. There is little water on Neptune.</a:t>
            </a:r>
            <a:endParaRPr sz="2200" dirty="0">
              <a:solidFill>
                <a:schemeClr val="accent1"/>
              </a:solidFill>
              <a:latin typeface="Amatic SC"/>
              <a:ea typeface="Amatic SC"/>
              <a:cs typeface="Amatic SC"/>
              <a:sym typeface="Amatic SC"/>
            </a:endParaRPr>
          </a:p>
          <a:p>
            <a:pPr marL="0" lvl="0" indent="0" algn="l" rtl="0">
              <a:spcBef>
                <a:spcPts val="2200"/>
              </a:spcBef>
              <a:spcAft>
                <a:spcPts val="2200"/>
              </a:spcAft>
              <a:buClr>
                <a:schemeClr val="dk2"/>
              </a:buClr>
              <a:buSzPts val="1100"/>
              <a:buFont typeface="Arial"/>
              <a:buNone/>
            </a:pPr>
            <a:endParaRPr sz="2500" dirty="0">
              <a:solidFill>
                <a:schemeClr val="accent1"/>
              </a:solidFill>
              <a:latin typeface="Amatic SC"/>
              <a:ea typeface="Amatic SC"/>
              <a:cs typeface="Amatic SC"/>
              <a:sym typeface="Amatic SC"/>
            </a:endParaRPr>
          </a:p>
        </p:txBody>
      </p:sp>
      <p:pic>
        <p:nvPicPr>
          <p:cNvPr id="2" name="Neptu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62849" y="952499"/>
            <a:ext cx="587375" cy="5873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1000</Words>
  <Application>Microsoft Office PowerPoint</Application>
  <PresentationFormat>On-screen Show (16:9)</PresentationFormat>
  <Paragraphs>138</Paragraphs>
  <Slides>15</Slides>
  <Notes>15</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Playfair Display</vt:lpstr>
      <vt:lpstr>Comfortaa</vt:lpstr>
      <vt:lpstr>Montserrat</vt:lpstr>
      <vt:lpstr>Oswald</vt:lpstr>
      <vt:lpstr>Arial</vt:lpstr>
      <vt:lpstr>Amatic SC</vt:lpstr>
      <vt:lpstr>Pop</vt:lpstr>
      <vt:lpstr>5/6R</vt:lpstr>
      <vt:lpstr>Charlotte and Lily </vt:lpstr>
      <vt:lpstr> Emily and Ella</vt:lpstr>
      <vt:lpstr>Addison and Nataliya</vt:lpstr>
      <vt:lpstr>Nicholas and Deekan</vt:lpstr>
      <vt:lpstr>Cameron and Alex</vt:lpstr>
      <vt:lpstr>Seth, Patrick and Fynn</vt:lpstr>
      <vt:lpstr> Tilly, Kate and Victoria </vt:lpstr>
      <vt:lpstr>Zoe, Sophie and Bridie</vt:lpstr>
      <vt:lpstr>Victoria</vt:lpstr>
      <vt:lpstr>Sophia and Olivia</vt:lpstr>
      <vt:lpstr>Ashton</vt:lpstr>
      <vt:lpstr>Brayden</vt:lpstr>
      <vt:lpstr>Joseph and Josh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5/6R</dc:title>
  <dc:creator>Gregory Keary</dc:creator>
  <cp:lastModifiedBy>Gregory Keary</cp:lastModifiedBy>
  <cp:revision>7</cp:revision>
  <dcterms:modified xsi:type="dcterms:W3CDTF">2021-06-24T03:57:49Z</dcterms:modified>
</cp:coreProperties>
</file>